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421" r:id="rId2"/>
    <p:sldId id="318" r:id="rId3"/>
    <p:sldId id="506" r:id="rId4"/>
    <p:sldId id="531" r:id="rId5"/>
    <p:sldId id="558" r:id="rId6"/>
    <p:sldId id="559" r:id="rId7"/>
    <p:sldId id="560" r:id="rId8"/>
    <p:sldId id="567" r:id="rId9"/>
    <p:sldId id="572" r:id="rId10"/>
    <p:sldId id="573" r:id="rId11"/>
    <p:sldId id="611" r:id="rId12"/>
    <p:sldId id="612" r:id="rId13"/>
    <p:sldId id="574" r:id="rId14"/>
    <p:sldId id="613" r:id="rId15"/>
    <p:sldId id="618" r:id="rId16"/>
    <p:sldId id="616" r:id="rId17"/>
    <p:sldId id="617" r:id="rId18"/>
    <p:sldId id="619" r:id="rId19"/>
    <p:sldId id="568" r:id="rId20"/>
    <p:sldId id="569" r:id="rId21"/>
    <p:sldId id="570" r:id="rId22"/>
    <p:sldId id="575" r:id="rId23"/>
    <p:sldId id="576" r:id="rId24"/>
    <p:sldId id="577" r:id="rId25"/>
    <p:sldId id="578" r:id="rId26"/>
    <p:sldId id="579" r:id="rId27"/>
    <p:sldId id="580" r:id="rId28"/>
    <p:sldId id="581" r:id="rId29"/>
    <p:sldId id="582" r:id="rId30"/>
    <p:sldId id="583" r:id="rId31"/>
    <p:sldId id="614" r:id="rId32"/>
    <p:sldId id="562" r:id="rId33"/>
    <p:sldId id="563" r:id="rId34"/>
    <p:sldId id="564" r:id="rId35"/>
    <p:sldId id="565" r:id="rId36"/>
    <p:sldId id="566" r:id="rId37"/>
    <p:sldId id="584" r:id="rId38"/>
    <p:sldId id="461" r:id="rId39"/>
    <p:sldId id="585" r:id="rId40"/>
    <p:sldId id="462" r:id="rId41"/>
    <p:sldId id="463" r:id="rId42"/>
    <p:sldId id="508" r:id="rId43"/>
    <p:sldId id="590" r:id="rId44"/>
    <p:sldId id="591" r:id="rId45"/>
    <p:sldId id="592" r:id="rId46"/>
    <p:sldId id="586" r:id="rId47"/>
    <p:sldId id="587" r:id="rId48"/>
    <p:sldId id="588" r:id="rId49"/>
    <p:sldId id="589" r:id="rId50"/>
    <p:sldId id="322" r:id="rId51"/>
    <p:sldId id="323" r:id="rId52"/>
    <p:sldId id="479" r:id="rId53"/>
    <p:sldId id="466" r:id="rId54"/>
    <p:sldId id="503" r:id="rId55"/>
    <p:sldId id="502" r:id="rId56"/>
    <p:sldId id="451" r:id="rId57"/>
    <p:sldId id="504" r:id="rId58"/>
    <p:sldId id="490" r:id="rId59"/>
    <p:sldId id="491" r:id="rId60"/>
    <p:sldId id="500" r:id="rId61"/>
    <p:sldId id="469" r:id="rId62"/>
    <p:sldId id="501" r:id="rId63"/>
    <p:sldId id="510" r:id="rId64"/>
    <p:sldId id="499" r:id="rId65"/>
    <p:sldId id="470" r:id="rId66"/>
    <p:sldId id="507" r:id="rId67"/>
    <p:sldId id="498" r:id="rId68"/>
    <p:sldId id="615" r:id="rId69"/>
    <p:sldId id="519" r:id="rId70"/>
    <p:sldId id="593" r:id="rId71"/>
    <p:sldId id="594" r:id="rId72"/>
    <p:sldId id="595" r:id="rId73"/>
    <p:sldId id="596" r:id="rId74"/>
    <p:sldId id="597" r:id="rId75"/>
    <p:sldId id="598" r:id="rId76"/>
    <p:sldId id="520" r:id="rId77"/>
    <p:sldId id="521" r:id="rId78"/>
    <p:sldId id="522" r:id="rId79"/>
    <p:sldId id="523" r:id="rId80"/>
    <p:sldId id="524" r:id="rId81"/>
    <p:sldId id="525" r:id="rId82"/>
    <p:sldId id="526" r:id="rId83"/>
    <p:sldId id="620" r:id="rId84"/>
    <p:sldId id="527" r:id="rId85"/>
    <p:sldId id="467" r:id="rId86"/>
    <p:sldId id="496" r:id="rId87"/>
    <p:sldId id="497" r:id="rId88"/>
    <p:sldId id="561" r:id="rId89"/>
    <p:sldId id="324" r:id="rId90"/>
    <p:sldId id="528" r:id="rId91"/>
    <p:sldId id="605" r:id="rId92"/>
    <p:sldId id="601" r:id="rId93"/>
    <p:sldId id="602" r:id="rId94"/>
    <p:sldId id="603" r:id="rId95"/>
    <p:sldId id="604" r:id="rId96"/>
    <p:sldId id="607" r:id="rId97"/>
    <p:sldId id="609" r:id="rId98"/>
    <p:sldId id="610" r:id="rId99"/>
    <p:sldId id="621"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611"/>
            <p14:sldId id="612"/>
            <p14:sldId id="574"/>
            <p14:sldId id="613"/>
            <p14:sldId id="618"/>
            <p14:sldId id="616"/>
            <p14:sldId id="617"/>
            <p14:sldId id="619"/>
          </p14:sldIdLst>
        </p14:section>
        <p14:section name="6.1.2 leverage the capabilities of Azure Operations Management Suite and Azure Application Insights for monitoring Azure solutions" id="{3FD648D2-3342-4825-B714-A44376C5247C}">
          <p14:sldIdLst>
            <p14:sldId id="568"/>
            <p14:sldId id="569"/>
            <p14:sldId id="570"/>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614"/>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462"/>
            <p14:sldId id="463"/>
            <p14:sldId id="508"/>
          </p14:sldIdLst>
        </p14:section>
        <p14:section name="6.2.2 Describe Hyper-V Replica and Azure Site Recovery" id="{7F9FD19A-B521-4701-B300-8A686B13D06C}">
          <p14:sldIdLst>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615"/>
            <p14:sldId id="519"/>
            <p14:sldId id="593"/>
            <p14:sldId id="594"/>
            <p14:sldId id="595"/>
            <p14:sldId id="596"/>
            <p14:sldId id="597"/>
            <p14:sldId id="598"/>
            <p14:sldId id="520"/>
            <p14:sldId id="521"/>
            <p14:sldId id="522"/>
            <p14:sldId id="523"/>
            <p14:sldId id="524"/>
            <p14:sldId id="525"/>
            <p14:sldId id="526"/>
            <p14:sldId id="620"/>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601"/>
            <p14:sldId id="602"/>
            <p14:sldId id="603"/>
            <p14:sldId id="604"/>
            <p14:sldId id="607"/>
            <p14:sldId id="609"/>
            <p14:sldId id="610"/>
            <p14:sldId id="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56" autoAdjust="0"/>
    <p:restoredTop sz="94896" autoAdjust="0"/>
  </p:normalViewPr>
  <p:slideViewPr>
    <p:cSldViewPr snapToGrid="0">
      <p:cViewPr varScale="1">
        <p:scale>
          <a:sx n="71" d="100"/>
          <a:sy n="71" d="100"/>
        </p:scale>
        <p:origin x="111" y="90"/>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10/20/2017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10/20/2017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262001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4634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93382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Operations Management Suite (also known as OMS) </a:t>
            </a:r>
            <a:r>
              <a:rPr lang="en-US" sz="1200" b="0" i="0" kern="1200" dirty="0">
                <a:solidFill>
                  <a:schemeClr val="tx1"/>
                </a:solidFill>
                <a:effectLst/>
                <a:latin typeface="+mn-lt"/>
                <a:ea typeface="+mn-ea"/>
                <a:cs typeface="+mn-cs"/>
              </a:rPr>
              <a:t>is a collection of management services that were designed in </a:t>
            </a:r>
            <a:r>
              <a:rPr lang="en-US" sz="1200" b="1" i="0" kern="1200" dirty="0">
                <a:solidFill>
                  <a:schemeClr val="tx1"/>
                </a:solidFill>
                <a:effectLst/>
                <a:latin typeface="+mn-lt"/>
                <a:ea typeface="+mn-ea"/>
                <a:cs typeface="+mn-cs"/>
              </a:rPr>
              <a:t>the cloud from the start.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a:t>
            </a:r>
          </a:p>
          <a:p>
            <a:r>
              <a:rPr lang="en-US" sz="1200" b="0" i="0" kern="1200" dirty="0">
                <a:solidFill>
                  <a:schemeClr val="tx1"/>
                </a:solidFill>
                <a:effectLst/>
                <a:latin typeface="+mn-lt"/>
                <a:ea typeface="+mn-ea"/>
                <a:cs typeface="+mn-cs"/>
              </a:rPr>
              <a:t>Configuration is minimal, and you can be up and running literally in a matter of minutes.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 </a:t>
            </a:r>
            <a:r>
              <a:rPr lang="en-US" sz="1200" b="0" i="0" kern="1200" baseline="0" dirty="0">
                <a:solidFill>
                  <a:schemeClr val="tx1"/>
                </a:solidFill>
                <a:effectLst/>
                <a:latin typeface="+mn-lt"/>
                <a:ea typeface="+mn-ea"/>
                <a:cs typeface="+mn-cs"/>
              </a:rPr>
              <a:t> [Talk about Big Data here and it can improve the monitoring]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rgbClr val="FF0000"/>
                </a:solidFill>
                <a:effectLst/>
                <a:latin typeface="+mn-lt"/>
                <a:ea typeface="+mn-ea"/>
                <a:cs typeface="+mn-cs"/>
              </a:rPr>
              <a:t>Integrated services.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rPr>
              <a:t>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t>
            </a:r>
            <a:r>
              <a:rPr lang="en-US" sz="1200" b="0" i="0" kern="1200" dirty="0">
                <a:solidFill>
                  <a:schemeClr val="tx1"/>
                </a:solidFill>
                <a:effectLst/>
                <a:latin typeface="+mn-lt"/>
                <a:ea typeface="+mn-ea"/>
                <a:cs typeface="+mn-cs"/>
              </a:rPr>
              <a:t>alert.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a:t>
            </a:r>
            <a:r>
              <a:rPr lang="en-US" sz="1200" b="1" i="0" kern="1200" dirty="0">
                <a:solidFill>
                  <a:schemeClr val="tx1"/>
                </a:solidFill>
                <a:effectLst/>
                <a:latin typeface="+mn-lt"/>
                <a:ea typeface="+mn-ea"/>
                <a:cs typeface="+mn-cs"/>
              </a:rPr>
              <a:t>.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73033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15</a:t>
            </a:fld>
            <a:endParaRPr lang="en-US"/>
          </a:p>
        </p:txBody>
      </p:sp>
    </p:spTree>
    <p:extLst>
      <p:ext uri="{BB962C8B-B14F-4D97-AF65-F5344CB8AC3E}">
        <p14:creationId xmlns:p14="http://schemas.microsoft.com/office/powerpoint/2010/main" val="168286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59249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might expose only one server to the Internet, which would be the only server that downloads updates from Microsoft Update.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26</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p>
          <a:p>
            <a:endParaRPr lang="en-US" dirty="0">
              <a:effectLst/>
            </a:endParaRPr>
          </a:p>
          <a:p>
            <a:r>
              <a:rPr lang="en-US" dirty="0">
                <a:effectLst/>
              </a:rPr>
              <a:t>.</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p>
          <a:p>
            <a:endParaRPr lang="en-US" sz="1200" u="none" strike="noStrike" kern="1200" dirty="0">
              <a:solidFill>
                <a:schemeClr val="tx1"/>
              </a:solidFill>
              <a:effectLst/>
              <a:latin typeface="+mn-lt"/>
              <a:ea typeface="+mn-ea"/>
              <a:cs typeface="+mn-cs"/>
              <a:hlinkClick r:id="rId5"/>
            </a:endParaRPr>
          </a:p>
          <a:p>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p>
          <a:p>
            <a:endParaRPr lang="en-US" dirty="0">
              <a:effectLst/>
            </a:endParaRPr>
          </a:p>
          <a:p>
            <a:r>
              <a:rPr lang="en-US" dirty="0">
                <a:effectLst/>
              </a:rPr>
              <a:t>.</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p>
          <a:p>
            <a:endParaRPr lang="en-US" sz="1200" u="none" strike="noStrike" kern="1200" dirty="0">
              <a:solidFill>
                <a:schemeClr val="tx1"/>
              </a:solidFill>
              <a:effectLst/>
              <a:latin typeface="+mn-lt"/>
              <a:ea typeface="+mn-ea"/>
              <a:cs typeface="+mn-cs"/>
              <a:hlinkClick r:id="rId7"/>
            </a:endParaRPr>
          </a:p>
          <a:p>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27</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28</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VMs within an availability set, the Azure platform distributes the placement of those VMs across the underlying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29</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a:t>
            </a:r>
          </a:p>
          <a:p>
            <a:r>
              <a:rPr lang="en-US" sz="1200" b="0" i="0" kern="1200" dirty="0">
                <a:solidFill>
                  <a:schemeClr val="tx1"/>
                </a:solidFill>
                <a:effectLst/>
                <a:latin typeface="+mn-lt"/>
                <a:ea typeface="+mn-ea"/>
                <a:cs typeface="+mn-cs"/>
              </a:rPr>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30</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260506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give the example</a:t>
            </a:r>
            <a:r>
              <a:rPr lang="en-US" baseline="0" dirty="0"/>
              <a:t> how to import the template from the gallery. A template for backup and it will look all the machine in your environment and make recommendation for the backup. If backup is part of the compliance policy you can force that as well. One time install and configure and automates everything. You can import the runbooks here </a:t>
            </a:r>
            <a:r>
              <a:rPr lang="en-US" baseline="0" dirty="0" err="1"/>
              <a:t>bascially</a:t>
            </a:r>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467536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1321136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604229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432600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word by word.</a:t>
            </a:r>
          </a:p>
          <a:p>
            <a:r>
              <a:rPr lang="en-US" baseline="0" dirty="0"/>
              <a:t>It 80% of the exam</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AS</a:t>
            </a:r>
            <a:r>
              <a:rPr lang="en-US" baseline="0" dirty="0"/>
              <a:t> IS</a:t>
            </a:r>
            <a:endParaRPr lang="en-US" dirty="0"/>
          </a:p>
          <a:p>
            <a:r>
              <a:rPr lang="en-US" dirty="0"/>
              <a:t>Think of this as sequential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3891582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read AS</a:t>
            </a:r>
            <a:r>
              <a:rPr lang="en-US" baseline="0" dirty="0"/>
              <a:t> IS</a:t>
            </a:r>
            <a:endParaRPr lang="en-US" dirty="0"/>
          </a:p>
          <a:p>
            <a:endParaRPr lang="en-US" dirty="0"/>
          </a:p>
          <a:p>
            <a:r>
              <a:rPr lang="en-US" dirty="0"/>
              <a:t>Think of it as a Parallel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748705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60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773741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344400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58</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10/20/2017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6956155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248715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283229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70</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193873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10/20/2017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1:59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instrumentation and collection stages are concerned with identifying the sources from where the data needs to be captured,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determining which data to capture,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capture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how to format this data so that it can be easily examined.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1:59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82</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83</a:t>
            </a:fld>
            <a:endParaRPr lang="en-US" dirty="0"/>
          </a:p>
        </p:txBody>
      </p:sp>
    </p:spTree>
    <p:extLst>
      <p:ext uri="{BB962C8B-B14F-4D97-AF65-F5344CB8AC3E}">
        <p14:creationId xmlns:p14="http://schemas.microsoft.com/office/powerpoint/2010/main" val="135551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2536688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658701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3479897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System Center Global Service Monitor is a cloud </a:t>
            </a:r>
            <a:r>
              <a:rPr lang="en-US" sz="1200" b="0" i="0" kern="1200" dirty="0">
                <a:solidFill>
                  <a:schemeClr val="tx1"/>
                </a:solidFill>
                <a:effectLst/>
                <a:latin typeface="+mn-lt"/>
                <a:ea typeface="+mn-ea"/>
                <a:cs typeface="+mn-cs"/>
              </a:rPr>
              <a:t>service that provides a simplified way to monitor the availability of external-web-based applications from multiple locations around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Importantly, Global Service Monitor monitors applications from the perspective of the customers who use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Operations Manager console integration lets you monitor web applications from both internal and external locations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GSM lets you monitor web applications from 16 locations and then report back to your management group.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maximum number of tests for the two monitoring types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These are the Web Application Availability monitoring that monitors single URLs, and Visual Studio Web Tests monitoring</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97</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98</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99</a:t>
            </a:fld>
            <a:endParaRPr lang="en-US"/>
          </a:p>
        </p:txBody>
      </p:sp>
    </p:spTree>
    <p:extLst>
      <p:ext uri="{BB962C8B-B14F-4D97-AF65-F5344CB8AC3E}">
        <p14:creationId xmlns:p14="http://schemas.microsoft.com/office/powerpoint/2010/main" val="73377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0" r:id="rId3"/>
    <p:sldLayoutId id="2147483650" r:id="rId4"/>
    <p:sldLayoutId id="2147483651" r:id="rId5"/>
    <p:sldLayoutId id="2147483652" r:id="rId6"/>
    <p:sldLayoutId id="2147483653" r:id="rId7"/>
    <p:sldLayoutId id="2147483654" r:id="rId8"/>
    <p:sldLayoutId id="2147483664" r:id="rId9"/>
    <p:sldLayoutId id="2147483677" r:id="rId10"/>
    <p:sldLayoutId id="2147483678"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6"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22.emf"/><Relationship Id="rId11" Type="http://schemas.microsoft.com/office/2007/relationships/hdphoto" Target="../media/hdphoto2.wdp"/><Relationship Id="rId5" Type="http://schemas.openxmlformats.org/officeDocument/2006/relationships/image" Target="../media/image21.emf"/><Relationship Id="rId10" Type="http://schemas.openxmlformats.org/officeDocument/2006/relationships/image" Target="../media/image26.png"/><Relationship Id="rId4" Type="http://schemas.openxmlformats.org/officeDocument/2006/relationships/image" Target="../media/image20.emf"/><Relationship Id="rId9"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azure-to-azure#support-for-replicated-machine-os-versions"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hyperlink" Target="https://technet.microsoft.com/en-us/windows-server-docs/compute/hyper-v/supported-windows-guest-operating-systems-for-hyper-v-on-windows" TargetMode="External"/><Relationship Id="rId4" Type="http://schemas.openxmlformats.org/officeDocument/2006/relationships/hyperlink" Target="https://docs.microsoft.com/en-us/azure/site-recovery/site-recovery-support-matrix-to-azure#support-for-replicated-machine-os-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backup/backup-azure-vms-automation#trigger-a-backup" TargetMode="External"/><Relationship Id="rId13" Type="http://schemas.openxmlformats.org/officeDocument/2006/relationships/hyperlink" Target="https://docs.microsoft.com/en-us/azure/backup/backup-azure-vms-automation" TargetMode="External"/><Relationship Id="rId3" Type="http://schemas.openxmlformats.org/officeDocument/2006/relationships/hyperlink" Target="https://docs.microsoft.com/en-us/azure/backup/backup-azure-vms-automation#concepts" TargetMode="External"/><Relationship Id="rId7" Type="http://schemas.openxmlformats.org/officeDocument/2006/relationships/hyperlink" Target="https://docs.microsoft.com/en-us/azure/backup/backup-azure-vms-automation#back-up-azure-vms" TargetMode="External"/><Relationship Id="rId12" Type="http://schemas.openxmlformats.org/officeDocument/2006/relationships/hyperlink" Target="https://docs.microsoft.com/en-us/azure/backup/backup-azure-vms-automation#next-steps"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view-the-vaults-in-a-subscription" TargetMode="External"/><Relationship Id="rId11" Type="http://schemas.openxmlformats.org/officeDocument/2006/relationships/hyperlink" Target="https://docs.microsoft.com/en-us/azure/backup/backup-azure-vms-automation#create-a-vm-from-restored-disks" TargetMode="External"/><Relationship Id="rId5" Type="http://schemas.openxmlformats.org/officeDocument/2006/relationships/hyperlink" Target="https://docs.microsoft.com/en-us/azure/backup/backup-azure-vms-automation#create-a-recovery-services-vault" TargetMode="External"/><Relationship Id="rId10" Type="http://schemas.openxmlformats.org/officeDocument/2006/relationships/hyperlink" Target="https://docs.microsoft.com/en-us/azure/backup/backup-azure-vms-automation#restore-an-azure-vm" TargetMode="External"/><Relationship Id="rId4" Type="http://schemas.openxmlformats.org/officeDocument/2006/relationships/hyperlink" Target="https://docs.microsoft.com/en-us/azure/backup/backup-azure-vms-automation#setup-and-registration" TargetMode="External"/><Relationship Id="rId9" Type="http://schemas.openxmlformats.org/officeDocument/2006/relationships/hyperlink" Target="https://docs.microsoft.com/en-us/azure/backup/backup-azure-vms-automation#monitoring-a-backup-job"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docs.microsoft.com/en-us/azure/backup/backup-try-azure-backup-in-10-min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hyperlink" Target="https://docs.microsoft.com/en-us/azure/backup/backup-try-azure-backup-in-10-mi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hyperlink" Target="https://www.microsoft.com/en-us/download/details.aspx?id=5526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hyperlink" Target="https://docs.microsoft.com/en-us/azure/backup/"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veeam.com/cloud-connect.html"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hyperlink" Target="https://docs.microsoft.com/en-us/azure/storage/storage-use-azcopy" TargetMode="External"/><Relationship Id="rId5" Type="http://schemas.openxmlformats.org/officeDocument/2006/relationships/hyperlink" Target="https://www.microsoft.com/en-us/download/details.aspx?id=40740" TargetMode="External"/><Relationship Id="rId4" Type="http://schemas.openxmlformats.org/officeDocument/2006/relationships/hyperlink" Target="https://www.veritas.com/content/vforms/en/us/information-map-trialware.htm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questions" TargetMode="External"/><Relationship Id="rId3" Type="http://schemas.openxmlformats.org/officeDocument/2006/relationships/hyperlink" Target="https://docs.microsoft.com/en-us/azure/backup/backup-try-azure-backup-in-10-mins" TargetMode="External"/><Relationship Id="rId7" Type="http://schemas.openxmlformats.org/officeDocument/2006/relationships/hyperlink" Target="https://docs.microsoft.com/en-us/azure/backup/backup-try-azure-backup-in-10-mins#back-up-your-files-and-folders"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install-and-register-the-agent" TargetMode="External"/><Relationship Id="rId5" Type="http://schemas.openxmlformats.org/officeDocument/2006/relationships/hyperlink" Target="https://docs.microsoft.com/en-us/azure/backup/backup-try-azure-backup-in-10-mins#configure-the-vault" TargetMode="External"/><Relationship Id="rId4" Type="http://schemas.openxmlformats.org/officeDocument/2006/relationships/hyperlink" Target="https://docs.microsoft.com/en-us/azure/backup/backup-try-azure-backup-in-10-mins#create-a-recovery-services-vault" TargetMode="External"/><Relationship Id="rId9" Type="http://schemas.openxmlformats.org/officeDocument/2006/relationships/hyperlink" Target="https://docs.microsoft.com/en-us/azure/backup/backup-try-azure-backup-in-10-mins#next-step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47.emf"/><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emf"/><Relationship Id="rId3" Type="http://schemas.openxmlformats.org/officeDocument/2006/relationships/image" Target="../media/image19.png"/><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3.emf"/></Relationships>
</file>

<file path=ppt/slides/_rels/slide7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4.em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10.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8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microsoft.com/office/2007/relationships/hdphoto" Target="../media/hdphoto3.wdp"/><Relationship Id="rId2" Type="http://schemas.openxmlformats.org/officeDocument/2006/relationships/notesSlide" Target="../notesSlides/notesSlide82.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site-recovery/site-recovery-hyper-v-site-to-azure"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azure/site-recovery/site-recovery-physical-servers-to-azure" TargetMode="External"/><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www.chef.io/solutions/windows/" TargetMode="External"/><Relationship Id="rId7"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86285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99904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6244" y="1501775"/>
            <a:ext cx="8788400" cy="4394200"/>
          </a:xfrm>
        </p:spPr>
      </p:pic>
    </p:spTree>
    <p:extLst>
      <p:ext uri="{BB962C8B-B14F-4D97-AF65-F5344CB8AC3E}">
        <p14:creationId xmlns:p14="http://schemas.microsoft.com/office/powerpoint/2010/main" val="915410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82600" y="1517650"/>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142693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 70-534 Architecting MS Azure</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864" y="323838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4523015" y="1496135"/>
            <a:ext cx="6218673" cy="1754326"/>
          </a:xfrm>
          <a:prstGeom prst="rect">
            <a:avLst/>
          </a:prstGeom>
          <a:noFill/>
        </p:spPr>
        <p:txBody>
          <a:bodyPr wrap="square" rtlCol="0">
            <a:spAutoFit/>
          </a:bodyPr>
          <a:lstStyle/>
          <a:p>
            <a:r>
              <a:rPr lang="en-US" sz="3600" dirty="0"/>
              <a:t>Adnan Rafique  - MS MVP</a:t>
            </a:r>
          </a:p>
          <a:p>
            <a:r>
              <a:rPr lang="en-US" sz="3600" dirty="0"/>
              <a:t>@</a:t>
            </a:r>
            <a:r>
              <a:rPr lang="en-US" sz="3600" dirty="0" err="1"/>
              <a:t>ExchangeITPro</a:t>
            </a:r>
            <a:endParaRPr lang="en-US" sz="3600" dirty="0"/>
          </a:p>
          <a:p>
            <a:endParaRPr lang="en-US" sz="3600" dirty="0"/>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3"/>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02" y="402263"/>
            <a:ext cx="10515600" cy="2275854"/>
          </a:xfrm>
        </p:spPr>
        <p:txBody>
          <a:bodyPr>
            <a:normAutofit fontScale="90000"/>
          </a:bodyPr>
          <a:lstStyle/>
          <a:p>
            <a:pPr>
              <a:lnSpc>
                <a:spcPct val="120000"/>
              </a:lnSpc>
              <a:buSzPts val="1000"/>
              <a:tabLst>
                <a:tab pos="228600" algn="l"/>
              </a:tabLst>
            </a:pPr>
            <a:br>
              <a:rPr lang="en-US" b="1" dirty="0">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6.2 Azure (BC/DR) capabilities </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212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a:solidFill>
            <a:schemeClr val="accent2"/>
          </a:solidFill>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6.1 Monitoring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highlight>
                  <a:srgbClr val="FFFF00"/>
                </a:highlight>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3"/>
              </a:rPr>
              <a:t>Supported operating systems</a:t>
            </a:r>
            <a:r>
              <a:rPr lang="en-US" sz="2400" dirty="0"/>
              <a:t> </a:t>
            </a:r>
            <a:r>
              <a:rPr lang="en-US" sz="2400" b="1" dirty="0"/>
              <a:t>for Azure VMs</a:t>
            </a:r>
            <a:br>
              <a:rPr lang="en-US" sz="2400" dirty="0"/>
            </a:br>
            <a:r>
              <a:rPr lang="en-US" sz="2400" dirty="0">
                <a:hlinkClick r:id="rId4"/>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4"/>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5"/>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3"/>
              </a:rPr>
              <a:t>Concepts</a:t>
            </a:r>
            <a:endParaRPr lang="en-US" sz="6000" dirty="0"/>
          </a:p>
          <a:p>
            <a:r>
              <a:rPr lang="en-US" sz="6000" dirty="0">
                <a:hlinkClick r:id="rId4"/>
              </a:rPr>
              <a:t>Setup and Registration</a:t>
            </a:r>
            <a:endParaRPr lang="en-US" sz="6000" dirty="0"/>
          </a:p>
          <a:p>
            <a:r>
              <a:rPr lang="en-US" sz="6000" dirty="0">
                <a:hlinkClick r:id="rId5"/>
              </a:rPr>
              <a:t>Create a recovery services vault</a:t>
            </a:r>
            <a:endParaRPr lang="en-US" sz="6000" dirty="0"/>
          </a:p>
          <a:p>
            <a:r>
              <a:rPr lang="en-US" sz="6000" dirty="0">
                <a:hlinkClick r:id="rId6"/>
              </a:rPr>
              <a:t>View the vaults in a subscription</a:t>
            </a:r>
            <a:endParaRPr lang="en-US" sz="6000" dirty="0"/>
          </a:p>
          <a:p>
            <a:r>
              <a:rPr lang="en-US" sz="6000" dirty="0">
                <a:hlinkClick r:id="rId7"/>
              </a:rPr>
              <a:t>Back up Azure VMs</a:t>
            </a:r>
            <a:endParaRPr lang="en-US" sz="6000" dirty="0"/>
          </a:p>
          <a:p>
            <a:r>
              <a:rPr lang="en-US" sz="6000" dirty="0">
                <a:hlinkClick r:id="rId8"/>
              </a:rPr>
              <a:t>Trigger a backup</a:t>
            </a:r>
            <a:endParaRPr lang="en-US" sz="6000" dirty="0"/>
          </a:p>
          <a:p>
            <a:r>
              <a:rPr lang="en-US" sz="6000" dirty="0">
                <a:hlinkClick r:id="rId9"/>
              </a:rPr>
              <a:t>Monitoring a backup job</a:t>
            </a:r>
            <a:endParaRPr lang="en-US" sz="6000" dirty="0"/>
          </a:p>
          <a:p>
            <a:r>
              <a:rPr lang="en-US" sz="6000" dirty="0">
                <a:hlinkClick r:id="rId10"/>
              </a:rPr>
              <a:t>Restore an Azure VM</a:t>
            </a:r>
            <a:endParaRPr lang="en-US" sz="6000" dirty="0"/>
          </a:p>
          <a:p>
            <a:r>
              <a:rPr lang="en-US" sz="6000" dirty="0">
                <a:hlinkClick r:id="rId11"/>
              </a:rPr>
              <a:t>Create a VM from restored disks</a:t>
            </a:r>
            <a:endParaRPr lang="en-US" sz="6000" dirty="0"/>
          </a:p>
          <a:p>
            <a:r>
              <a:rPr lang="en-US" sz="6000" dirty="0">
                <a:hlinkClick r:id="rId12"/>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3"/>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3"/>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4"/>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5"/>
              </a:rPr>
              <a:t>https://www.microsoft.com/en-us/download/details.aspx?id=40740</a:t>
            </a:r>
            <a:r>
              <a:rPr lang="en-US" sz="1800" dirty="0"/>
              <a:t> </a:t>
            </a:r>
          </a:p>
          <a:p>
            <a:r>
              <a:rPr lang="en-US" b="1" dirty="0" err="1"/>
              <a:t>AZCopy</a:t>
            </a:r>
            <a:br>
              <a:rPr lang="en-US" b="1" dirty="0"/>
            </a:br>
            <a:r>
              <a:rPr lang="en-US" sz="1800" dirty="0">
                <a:hlinkClick r:id="rId6"/>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3"/>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4"/>
              </a:rPr>
              <a:t>Create a recovery services vault</a:t>
            </a:r>
            <a:endParaRPr lang="en-US" sz="3600" dirty="0"/>
          </a:p>
          <a:p>
            <a:r>
              <a:rPr lang="en-US" sz="3600" dirty="0">
                <a:hlinkClick r:id="rId5"/>
              </a:rPr>
              <a:t>Configure the vault</a:t>
            </a:r>
            <a:endParaRPr lang="en-US" sz="3600" dirty="0"/>
          </a:p>
          <a:p>
            <a:r>
              <a:rPr lang="en-US" sz="3600" dirty="0">
                <a:hlinkClick r:id="rId6"/>
              </a:rPr>
              <a:t>Install and register the agent</a:t>
            </a:r>
            <a:endParaRPr lang="en-US" sz="3600" dirty="0"/>
          </a:p>
          <a:p>
            <a:r>
              <a:rPr lang="en-US" sz="3600" dirty="0">
                <a:hlinkClick r:id="rId7"/>
              </a:rPr>
              <a:t>Back up your files and folders</a:t>
            </a:r>
            <a:endParaRPr lang="en-US" sz="3600" dirty="0"/>
          </a:p>
          <a:p>
            <a:r>
              <a:rPr lang="en-US" sz="3600" dirty="0">
                <a:hlinkClick r:id="rId8"/>
              </a:rPr>
              <a:t>Questions?</a:t>
            </a:r>
            <a:endParaRPr lang="en-US" sz="3600" dirty="0"/>
          </a:p>
          <a:p>
            <a:r>
              <a:rPr lang="en-US" sz="3600" dirty="0">
                <a:hlinkClick r:id="rId9"/>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6.3 Disaster Recovery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75984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3"/>
          <a:stretch>
            <a:fillRect/>
          </a:stretch>
        </p:blipFill>
        <p:spPr>
          <a:xfrm>
            <a:off x="862391" y="2810958"/>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3"/>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10" y="102564"/>
            <a:ext cx="11573250" cy="585654"/>
          </a:xfrm>
        </p:spPr>
        <p:txBody>
          <a:bodyPr>
            <a:normAutofit fontScale="90000"/>
          </a:bodyPr>
          <a:lstStyle/>
          <a:p>
            <a:r>
              <a:rPr lang="en-US" sz="4400" dirty="0" err="1">
                <a:solidFill>
                  <a:schemeClr val="bg1">
                    <a:lumMod val="50000"/>
                  </a:schemeClr>
                </a:solidFill>
              </a:rPr>
              <a:t>SimpleStore</a:t>
            </a:r>
            <a:r>
              <a:rPr lang="en-US" sz="4400" dirty="0">
                <a:solidFill>
                  <a:schemeClr val="bg1">
                    <a:lumMod val="50000"/>
                  </a:schemeClr>
                </a:solidFill>
              </a:rPr>
              <a:t> Technology </a:t>
            </a:r>
            <a:r>
              <a:rPr lang="mr-IN" sz="4400" dirty="0">
                <a:solidFill>
                  <a:schemeClr val="bg1">
                    <a:lumMod val="50000"/>
                  </a:schemeClr>
                </a:solidFill>
              </a:rPr>
              <a:t>–</a:t>
            </a:r>
            <a:r>
              <a:rPr lang="en-US" sz="4400" dirty="0">
                <a:solidFill>
                  <a:schemeClr val="bg1">
                    <a:lumMod val="50000"/>
                  </a:schemeClr>
                </a:solidFill>
              </a:rPr>
              <a:t> Hybrid Storage</a:t>
            </a:r>
          </a:p>
        </p:txBody>
      </p:sp>
      <p:sp>
        <p:nvSpPr>
          <p:cNvPr id="3" name="TextBox 2"/>
          <p:cNvSpPr txBox="1"/>
          <p:nvPr/>
        </p:nvSpPr>
        <p:spPr>
          <a:xfrm>
            <a:off x="589212" y="1129553"/>
            <a:ext cx="7774860" cy="4154984"/>
          </a:xfrm>
          <a:prstGeom prst="rect">
            <a:avLst/>
          </a:prstGeom>
          <a:noFill/>
        </p:spPr>
        <p:txBody>
          <a:bodyPr wrap="square" rtlCol="0">
            <a:spAutoFit/>
          </a:bodyPr>
          <a:lstStyle/>
          <a:p>
            <a:r>
              <a:rPr lang="en-US" sz="2400" dirty="0"/>
              <a:t>SSD</a:t>
            </a:r>
          </a:p>
          <a:p>
            <a:r>
              <a:rPr lang="en-US" sz="2400" dirty="0"/>
              <a:t>SAS</a:t>
            </a:r>
          </a:p>
          <a:p>
            <a:r>
              <a:rPr lang="en-US" sz="2400" dirty="0"/>
              <a:t>Automated </a:t>
            </a:r>
            <a:r>
              <a:rPr lang="en-US" sz="2400" dirty="0" err="1"/>
              <a:t>Tiering</a:t>
            </a:r>
            <a:r>
              <a:rPr lang="en-US" sz="2400" dirty="0"/>
              <a:t> </a:t>
            </a:r>
          </a:p>
          <a:p>
            <a:r>
              <a:rPr lang="en-US" sz="2400" dirty="0" err="1"/>
              <a:t>Dedup</a:t>
            </a:r>
            <a:r>
              <a:rPr lang="en-US" sz="2400" dirty="0"/>
              <a:t> Compression </a:t>
            </a:r>
          </a:p>
          <a:p>
            <a:r>
              <a:rPr lang="en-US" sz="2400" dirty="0"/>
              <a:t>Thinn Provision</a:t>
            </a:r>
          </a:p>
          <a:p>
            <a:r>
              <a:rPr lang="en-US" sz="2400" dirty="0"/>
              <a:t>Application snapshot</a:t>
            </a:r>
          </a:p>
          <a:p>
            <a:r>
              <a:rPr lang="en-US" sz="2400" dirty="0"/>
              <a:t>Certified from </a:t>
            </a:r>
            <a:r>
              <a:rPr lang="en-US" sz="2400" dirty="0" err="1"/>
              <a:t>VmWare</a:t>
            </a:r>
            <a:endParaRPr lang="en-US" sz="2400" dirty="0"/>
          </a:p>
          <a:p>
            <a:endParaRPr lang="en-US" sz="2400" dirty="0"/>
          </a:p>
          <a:p>
            <a:r>
              <a:rPr lang="en-US" sz="2400" dirty="0"/>
              <a:t>Only Restore the Data in need </a:t>
            </a:r>
            <a:r>
              <a:rPr lang="mr-IN" sz="2400" dirty="0"/>
              <a:t>–</a:t>
            </a:r>
            <a:r>
              <a:rPr lang="en-US" sz="2400" dirty="0"/>
              <a:t> The Working Set</a:t>
            </a:r>
          </a:p>
          <a:p>
            <a:endParaRPr lang="en-US" sz="2400" dirty="0"/>
          </a:p>
          <a:p>
            <a:endParaRPr lang="en-US" sz="2400" dirty="0"/>
          </a:p>
        </p:txBody>
      </p:sp>
      <p:sp>
        <p:nvSpPr>
          <p:cNvPr id="4" name="TextBox 3"/>
          <p:cNvSpPr txBox="1"/>
          <p:nvPr/>
        </p:nvSpPr>
        <p:spPr>
          <a:xfrm>
            <a:off x="10246659" y="152758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81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3"/>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3"/>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6.4 Design 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9310</TotalTime>
  <Words>10977</Words>
  <Application>Microsoft Office PowerPoint</Application>
  <PresentationFormat>Widescreen</PresentationFormat>
  <Paragraphs>1368</Paragraphs>
  <Slides>99</Slides>
  <Notes>99</Notes>
  <HiddenSlides>16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 70-534 Architecting MS Azure</vt:lpstr>
      <vt:lpstr>#6 Design a management, monitoring, and business continuity strategy (20–25%)</vt:lpstr>
      <vt:lpstr>6.1 Monitoring Strategy</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Application Map (Insights)</vt:lpstr>
      <vt:lpstr>Application Map (Insights)</vt:lpstr>
      <vt:lpstr>Operations Management Suite</vt:lpstr>
      <vt:lpstr>OMS Services</vt:lpstr>
      <vt:lpstr>OMS Services</vt:lpstr>
      <vt:lpstr>OMS Services – Log Analytics</vt:lpstr>
      <vt:lpstr>OMS Services – Process Automation</vt:lpstr>
      <vt:lpstr>OMS Services – Security And Compliance</vt:lpstr>
      <vt:lpstr>System Center for Azure Overview</vt:lpstr>
      <vt:lpstr>Operations Manager for Azure</vt:lpstr>
      <vt:lpstr>Operations Manager</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 6.2 Azure (BC/DR) capabilities </vt:lpstr>
      <vt:lpstr>6 Manage, Monitory, Business Continuity</vt:lpstr>
      <vt:lpstr>Azure PowerShell Module</vt:lpstr>
      <vt:lpstr>PS Workflows for Azure</vt:lpstr>
      <vt:lpstr>Configuration Automation</vt:lpstr>
      <vt:lpstr>Azure Automation</vt:lpstr>
      <vt:lpstr>PowerPoint Presentation</vt:lpstr>
      <vt:lpstr>PowerPoint Presentation</vt:lpstr>
      <vt:lpstr>PowerPoint Presentation</vt:lpstr>
      <vt:lpstr>PowerPoint Presentation</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6.3 Disaster Recovery Strategy</vt:lpstr>
      <vt:lpstr>6 Manage, Monitory, Business Continuity</vt:lpstr>
      <vt:lpstr>6.4 Design a disaster recovery strategy</vt:lpstr>
      <vt:lpstr>Disaster recovery strategy</vt:lpstr>
      <vt:lpstr>PowerPoint Presentation</vt:lpstr>
      <vt:lpstr>PowerPoint Presentation</vt:lpstr>
      <vt:lpstr>PowerPoint Presentation</vt:lpstr>
      <vt:lpstr>PowerPoint Presentation</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SimpleStore Technology – Hybrid Storage</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6.4 Design Azure Automation</vt:lpstr>
      <vt:lpstr>Azure Automation</vt:lpstr>
      <vt:lpstr>Which to use?   All can be used with Windows &amp; Linux</vt:lpstr>
      <vt:lpstr>Chef &amp; Puppet</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James Serra</cp:lastModifiedBy>
  <cp:revision>225</cp:revision>
  <dcterms:created xsi:type="dcterms:W3CDTF">2015-09-15T13:10:44Z</dcterms:created>
  <dcterms:modified xsi:type="dcterms:W3CDTF">2017-10-20T18:00:44Z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